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339" r:id="rId4"/>
    <p:sldId id="361" r:id="rId5"/>
    <p:sldId id="315" r:id="rId6"/>
    <p:sldId id="348" r:id="rId7"/>
    <p:sldId id="371" r:id="rId8"/>
    <p:sldId id="362" r:id="rId9"/>
    <p:sldId id="376" r:id="rId10"/>
    <p:sldId id="370" r:id="rId11"/>
    <p:sldId id="375" r:id="rId12"/>
    <p:sldId id="372" r:id="rId13"/>
    <p:sldId id="373" r:id="rId14"/>
    <p:sldId id="377" r:id="rId15"/>
    <p:sldId id="363" r:id="rId16"/>
    <p:sldId id="350" r:id="rId17"/>
    <p:sldId id="346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CC"/>
    <a:srgbClr val="FFFFB7"/>
    <a:srgbClr val="3F6EA7"/>
    <a:srgbClr val="FFFF00"/>
    <a:srgbClr val="EAB482"/>
    <a:srgbClr val="FFFF89"/>
    <a:srgbClr val="B4DE86"/>
    <a:srgbClr val="F1D8D7"/>
    <a:srgbClr val="E8A2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8227" autoAdjust="0"/>
  </p:normalViewPr>
  <p:slideViewPr>
    <p:cSldViewPr>
      <p:cViewPr>
        <p:scale>
          <a:sx n="78" d="100"/>
          <a:sy n="78" d="100"/>
        </p:scale>
        <p:origin x="-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635B4-AFE5-42FD-8890-158D98C9D170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AEBC9CB-CFE1-47DD-B331-35AE4A771E0F}">
      <dgm:prSet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pt-PT" altLang="zh-CN" sz="2200" b="1" i="0" u="none" strike="noStrike" cap="none" normalizeH="0" baseline="0" dirty="0" smtClean="0">
              <a:ln/>
              <a:effectLst/>
              <a:latin typeface="Calibri" pitchFamily="34" charset="0"/>
              <a:ea typeface="SimSun"/>
              <a:cs typeface="Cordia New" pitchFamily="34" charset="-34"/>
            </a:rPr>
            <a:t>INTERVENÇÕES NAS </a:t>
          </a:r>
          <a:r>
            <a:rPr lang="pt-PT" altLang="zh-CN" sz="2200" b="1" dirty="0" smtClean="0">
              <a:ln/>
              <a:latin typeface="Calibri" pitchFamily="34" charset="0"/>
              <a:ea typeface="SimSun"/>
              <a:cs typeface="Cordia New" pitchFamily="34" charset="-34"/>
            </a:rPr>
            <a:t>DINÂMICAS CULTURAIS</a:t>
          </a:r>
          <a:endParaRPr lang="pt-PT" sz="2200" b="1" dirty="0">
            <a:latin typeface="Calibri" pitchFamily="34" charset="0"/>
            <a:cs typeface="Cordia New" pitchFamily="34" charset="-34"/>
          </a:endParaRPr>
        </a:p>
      </dgm:t>
    </dgm:pt>
    <dgm:pt modelId="{5AA5BA8A-B8E5-42F9-B234-E126C3315E99}" type="parTrans" cxnId="{2E87A809-213D-4786-A172-7C90988650F4}">
      <dgm:prSet/>
      <dgm:spPr/>
      <dgm:t>
        <a:bodyPr/>
        <a:lstStyle/>
        <a:p>
          <a:endParaRPr lang="pt-PT" sz="2200" b="1">
            <a:latin typeface="Calibri" pitchFamily="34" charset="0"/>
            <a:cs typeface="Cordia New" pitchFamily="34" charset="-34"/>
          </a:endParaRPr>
        </a:p>
      </dgm:t>
    </dgm:pt>
    <dgm:pt modelId="{648F0250-B55E-4D1F-B158-4DC895596F88}" type="sibTrans" cxnId="{2E87A809-213D-4786-A172-7C90988650F4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PT" sz="2200" b="1">
            <a:latin typeface="Calibri" pitchFamily="34" charset="0"/>
            <a:cs typeface="Cordia New" pitchFamily="34" charset="-34"/>
          </a:endParaRPr>
        </a:p>
      </dgm:t>
    </dgm:pt>
    <dgm:pt modelId="{189BB106-1C41-4FE8-97E5-5C5646130940}">
      <dgm:prSet custT="1"/>
      <dgm:spPr/>
      <dgm:t>
        <a:bodyPr lIns="0" rIns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pt-PT" sz="2200" b="1" dirty="0" smtClean="0">
              <a:latin typeface="Calibri" pitchFamily="34" charset="0"/>
              <a:cs typeface="Cordia New" pitchFamily="34" charset="-34"/>
            </a:rPr>
            <a:t>INTERVENÇÕES NO ESPAÇO CONSTRUÍDO</a:t>
          </a:r>
          <a:endParaRPr kumimoji="0" lang="pt-PT" altLang="zh-CN" sz="2200" b="1" i="0" u="none" strike="noStrike" cap="none" normalizeH="0" baseline="0" dirty="0" smtClean="0">
            <a:ln/>
            <a:effectLst/>
            <a:latin typeface="Calibri" pitchFamily="34" charset="0"/>
            <a:cs typeface="Cordia New" pitchFamily="34" charset="-34"/>
          </a:endParaRPr>
        </a:p>
      </dgm:t>
    </dgm:pt>
    <dgm:pt modelId="{AB0D2438-D698-443D-8B2C-A59CBF68B3EE}" type="sibTrans" cxnId="{9BDA2D19-E3FD-456A-979A-6E1E57807C55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PT" sz="2200" b="1">
            <a:latin typeface="Calibri" pitchFamily="34" charset="0"/>
            <a:cs typeface="Cordia New" pitchFamily="34" charset="-34"/>
          </a:endParaRPr>
        </a:p>
      </dgm:t>
    </dgm:pt>
    <dgm:pt modelId="{EE655EDF-589E-4CCA-9602-F299247C9AF4}" type="parTrans" cxnId="{9BDA2D19-E3FD-456A-979A-6E1E57807C55}">
      <dgm:prSet/>
      <dgm:spPr/>
      <dgm:t>
        <a:bodyPr/>
        <a:lstStyle/>
        <a:p>
          <a:endParaRPr lang="pt-PT" sz="2200" b="1">
            <a:latin typeface="Calibri" pitchFamily="34" charset="0"/>
            <a:cs typeface="Cordia New" pitchFamily="34" charset="-34"/>
          </a:endParaRPr>
        </a:p>
      </dgm:t>
    </dgm:pt>
    <dgm:pt modelId="{D0D0765B-535C-42BE-BCC7-ABDA35705F0E}" type="pres">
      <dgm:prSet presAssocID="{BF6635B4-AFE5-42FD-8890-158D98C9D1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DBA9DA6-163F-40C6-BE04-59AF4C26123A}" type="pres">
      <dgm:prSet presAssocID="{189BB106-1C41-4FE8-97E5-5C564613094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0526A9-7CE3-4372-ACA7-1B0727FCCAF0}" type="pres">
      <dgm:prSet presAssocID="{189BB106-1C41-4FE8-97E5-5C5646130940}" presName="spNode" presStyleCnt="0"/>
      <dgm:spPr/>
    </dgm:pt>
    <dgm:pt modelId="{86B5DC0D-AFA7-4DA1-B06D-4C942D13425D}" type="pres">
      <dgm:prSet presAssocID="{AB0D2438-D698-443D-8B2C-A59CBF68B3EE}" presName="sibTrans" presStyleLbl="sibTrans1D1" presStyleIdx="0" presStyleCnt="2"/>
      <dgm:spPr/>
      <dgm:t>
        <a:bodyPr/>
        <a:lstStyle/>
        <a:p>
          <a:endParaRPr lang="pt-PT"/>
        </a:p>
      </dgm:t>
    </dgm:pt>
    <dgm:pt modelId="{A59D10EB-31E5-4816-B116-B7678AD7E4A0}" type="pres">
      <dgm:prSet presAssocID="{4AEBC9CB-CFE1-47DD-B331-35AE4A771E0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041006-5EC8-4E7E-9DE4-1E4AEF8934CB}" type="pres">
      <dgm:prSet presAssocID="{4AEBC9CB-CFE1-47DD-B331-35AE4A771E0F}" presName="spNode" presStyleCnt="0"/>
      <dgm:spPr/>
    </dgm:pt>
    <dgm:pt modelId="{82F76AEE-F052-41C3-BDFA-F9CE06E065F2}" type="pres">
      <dgm:prSet presAssocID="{648F0250-B55E-4D1F-B158-4DC895596F88}" presName="sibTrans" presStyleLbl="sibTrans1D1" presStyleIdx="1" presStyleCnt="2"/>
      <dgm:spPr/>
      <dgm:t>
        <a:bodyPr/>
        <a:lstStyle/>
        <a:p>
          <a:endParaRPr lang="pt-PT"/>
        </a:p>
      </dgm:t>
    </dgm:pt>
  </dgm:ptLst>
  <dgm:cxnLst>
    <dgm:cxn modelId="{0D7CFE61-740B-44CB-BDFB-FD143E6FC949}" type="presOf" srcId="{648F0250-B55E-4D1F-B158-4DC895596F88}" destId="{82F76AEE-F052-41C3-BDFA-F9CE06E065F2}" srcOrd="0" destOrd="0" presId="urn:microsoft.com/office/officeart/2005/8/layout/cycle5"/>
    <dgm:cxn modelId="{2E87A809-213D-4786-A172-7C90988650F4}" srcId="{BF6635B4-AFE5-42FD-8890-158D98C9D170}" destId="{4AEBC9CB-CFE1-47DD-B331-35AE4A771E0F}" srcOrd="1" destOrd="0" parTransId="{5AA5BA8A-B8E5-42F9-B234-E126C3315E99}" sibTransId="{648F0250-B55E-4D1F-B158-4DC895596F88}"/>
    <dgm:cxn modelId="{9BDA2D19-E3FD-456A-979A-6E1E57807C55}" srcId="{BF6635B4-AFE5-42FD-8890-158D98C9D170}" destId="{189BB106-1C41-4FE8-97E5-5C5646130940}" srcOrd="0" destOrd="0" parTransId="{EE655EDF-589E-4CCA-9602-F299247C9AF4}" sibTransId="{AB0D2438-D698-443D-8B2C-A59CBF68B3EE}"/>
    <dgm:cxn modelId="{2B164C92-16A0-4F80-AB93-9F79F64ED4B4}" type="presOf" srcId="{BF6635B4-AFE5-42FD-8890-158D98C9D170}" destId="{D0D0765B-535C-42BE-BCC7-ABDA35705F0E}" srcOrd="0" destOrd="0" presId="urn:microsoft.com/office/officeart/2005/8/layout/cycle5"/>
    <dgm:cxn modelId="{38A89CDF-A236-41D0-AE25-39B4765BE2F8}" type="presOf" srcId="{4AEBC9CB-CFE1-47DD-B331-35AE4A771E0F}" destId="{A59D10EB-31E5-4816-B116-B7678AD7E4A0}" srcOrd="0" destOrd="0" presId="urn:microsoft.com/office/officeart/2005/8/layout/cycle5"/>
    <dgm:cxn modelId="{518B67C7-0C88-4A4B-B6F5-8E1A1735A925}" type="presOf" srcId="{189BB106-1C41-4FE8-97E5-5C5646130940}" destId="{8DBA9DA6-163F-40C6-BE04-59AF4C26123A}" srcOrd="0" destOrd="0" presId="urn:microsoft.com/office/officeart/2005/8/layout/cycle5"/>
    <dgm:cxn modelId="{82B0C818-BE92-4B6B-B351-37ABFAA6F51A}" type="presOf" srcId="{AB0D2438-D698-443D-8B2C-A59CBF68B3EE}" destId="{86B5DC0D-AFA7-4DA1-B06D-4C942D13425D}" srcOrd="0" destOrd="0" presId="urn:microsoft.com/office/officeart/2005/8/layout/cycle5"/>
    <dgm:cxn modelId="{DC7E1B10-53E8-4BFD-B2B1-2B535DE97CFF}" type="presParOf" srcId="{D0D0765B-535C-42BE-BCC7-ABDA35705F0E}" destId="{8DBA9DA6-163F-40C6-BE04-59AF4C26123A}" srcOrd="0" destOrd="0" presId="urn:microsoft.com/office/officeart/2005/8/layout/cycle5"/>
    <dgm:cxn modelId="{BA6CEB37-0670-4527-942B-9D04052D65A0}" type="presParOf" srcId="{D0D0765B-535C-42BE-BCC7-ABDA35705F0E}" destId="{990526A9-7CE3-4372-ACA7-1B0727FCCAF0}" srcOrd="1" destOrd="0" presId="urn:microsoft.com/office/officeart/2005/8/layout/cycle5"/>
    <dgm:cxn modelId="{D657DBB9-DCDE-4BCE-8238-26C5870691AA}" type="presParOf" srcId="{D0D0765B-535C-42BE-BCC7-ABDA35705F0E}" destId="{86B5DC0D-AFA7-4DA1-B06D-4C942D13425D}" srcOrd="2" destOrd="0" presId="urn:microsoft.com/office/officeart/2005/8/layout/cycle5"/>
    <dgm:cxn modelId="{2DD65636-A0E2-46C6-A4C8-BAD68CE0992D}" type="presParOf" srcId="{D0D0765B-535C-42BE-BCC7-ABDA35705F0E}" destId="{A59D10EB-31E5-4816-B116-B7678AD7E4A0}" srcOrd="3" destOrd="0" presId="urn:microsoft.com/office/officeart/2005/8/layout/cycle5"/>
    <dgm:cxn modelId="{908B107E-55AF-4DBA-93FF-54AEC4F543E8}" type="presParOf" srcId="{D0D0765B-535C-42BE-BCC7-ABDA35705F0E}" destId="{52041006-5EC8-4E7E-9DE4-1E4AEF8934CB}" srcOrd="4" destOrd="0" presId="urn:microsoft.com/office/officeart/2005/8/layout/cycle5"/>
    <dgm:cxn modelId="{DA8EFB17-C321-4666-BD6F-6B1CCD08631E}" type="presParOf" srcId="{D0D0765B-535C-42BE-BCC7-ABDA35705F0E}" destId="{82F76AEE-F052-41C3-BDFA-F9CE06E065F2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A9DA6-163F-40C6-BE04-59AF4C26123A}">
      <dsp:nvSpPr>
        <dsp:cNvPr id="0" name=""/>
        <dsp:cNvSpPr/>
      </dsp:nvSpPr>
      <dsp:spPr>
        <a:xfrm>
          <a:off x="150736" y="933560"/>
          <a:ext cx="2688576" cy="17475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pt-PT" sz="2200" b="1" kern="1200" dirty="0" smtClean="0">
              <a:latin typeface="Calibri" pitchFamily="34" charset="0"/>
              <a:cs typeface="Cordia New" pitchFamily="34" charset="-34"/>
            </a:rPr>
            <a:t>INTERVENÇÕES NO ESPAÇO CONSTRUÍDO</a:t>
          </a:r>
          <a:endParaRPr kumimoji="0" lang="pt-PT" altLang="zh-CN" sz="2200" b="1" i="0" u="none" strike="noStrike" kern="1200" cap="none" normalizeH="0" baseline="0" dirty="0" smtClean="0">
            <a:ln/>
            <a:effectLst/>
            <a:latin typeface="Calibri" pitchFamily="34" charset="0"/>
            <a:cs typeface="Cordia New" pitchFamily="34" charset="-34"/>
          </a:endParaRPr>
        </a:p>
      </dsp:txBody>
      <dsp:txXfrm>
        <a:off x="150736" y="933560"/>
        <a:ext cx="2688576" cy="1747574"/>
      </dsp:txXfrm>
    </dsp:sp>
    <dsp:sp modelId="{86B5DC0D-AFA7-4DA1-B06D-4C942D13425D}">
      <dsp:nvSpPr>
        <dsp:cNvPr id="0" name=""/>
        <dsp:cNvSpPr/>
      </dsp:nvSpPr>
      <dsp:spPr>
        <a:xfrm>
          <a:off x="1495025" y="322824"/>
          <a:ext cx="2969045" cy="2969045"/>
        </a:xfrm>
        <a:custGeom>
          <a:avLst/>
          <a:gdLst/>
          <a:ahLst/>
          <a:cxnLst/>
          <a:rect l="0" t="0" r="0" b="0"/>
          <a:pathLst>
            <a:path>
              <a:moveTo>
                <a:pt x="624257" y="274666"/>
              </a:moveTo>
              <a:arcTo wR="1484522" hR="1484522" stAng="14075121" swAng="424975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59D10EB-31E5-4816-B116-B7678AD7E4A0}">
      <dsp:nvSpPr>
        <dsp:cNvPr id="0" name=""/>
        <dsp:cNvSpPr/>
      </dsp:nvSpPr>
      <dsp:spPr>
        <a:xfrm>
          <a:off x="3119782" y="933560"/>
          <a:ext cx="2688576" cy="17475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pt-PT" altLang="zh-CN" sz="2200" b="1" i="0" u="none" strike="noStrike" kern="1200" cap="none" normalizeH="0" baseline="0" dirty="0" smtClean="0">
              <a:ln/>
              <a:effectLst/>
              <a:latin typeface="Calibri" pitchFamily="34" charset="0"/>
              <a:ea typeface="SimSun"/>
              <a:cs typeface="Cordia New" pitchFamily="34" charset="-34"/>
            </a:rPr>
            <a:t>INTERVENÇÕES NAS </a:t>
          </a:r>
          <a:r>
            <a:rPr lang="pt-PT" altLang="zh-CN" sz="2200" b="1" kern="1200" dirty="0" smtClean="0">
              <a:ln/>
              <a:latin typeface="Calibri" pitchFamily="34" charset="0"/>
              <a:ea typeface="SimSun"/>
              <a:cs typeface="Cordia New" pitchFamily="34" charset="-34"/>
            </a:rPr>
            <a:t>DINÂMICAS CULTURAIS</a:t>
          </a:r>
          <a:endParaRPr lang="pt-PT" sz="2200" b="1" kern="1200" dirty="0">
            <a:latin typeface="Calibri" pitchFamily="34" charset="0"/>
            <a:cs typeface="Cordia New" pitchFamily="34" charset="-34"/>
          </a:endParaRPr>
        </a:p>
      </dsp:txBody>
      <dsp:txXfrm>
        <a:off x="3119782" y="933560"/>
        <a:ext cx="2688576" cy="1747574"/>
      </dsp:txXfrm>
    </dsp:sp>
    <dsp:sp modelId="{82F76AEE-F052-41C3-BDFA-F9CE06E065F2}">
      <dsp:nvSpPr>
        <dsp:cNvPr id="0" name=""/>
        <dsp:cNvSpPr/>
      </dsp:nvSpPr>
      <dsp:spPr>
        <a:xfrm>
          <a:off x="1495025" y="322824"/>
          <a:ext cx="2969045" cy="2969045"/>
        </a:xfrm>
        <a:custGeom>
          <a:avLst/>
          <a:gdLst/>
          <a:ahLst/>
          <a:cxnLst/>
          <a:rect l="0" t="0" r="0" b="0"/>
          <a:pathLst>
            <a:path>
              <a:moveTo>
                <a:pt x="2344788" y="2694378"/>
              </a:moveTo>
              <a:arcTo wR="1484522" hR="1484522" stAng="3275121" swAng="4249758"/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53618-9488-472B-A057-CD5320FEDEB2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403A2-7413-40F1-BA40-AFEF5DA54F1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D7EA-F507-4B4C-A6FD-4859453A93E8}" type="datetimeFigureOut">
              <a:rPr lang="pt-PT" smtClean="0"/>
              <a:pPr/>
              <a:t>03-02-2012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15BD-CC50-47AF-BE41-44E9FFBA94C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cm-agueda.pt/pagegen.aspx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m-agueda.pt/Thumbnail.axd?WM_FICHEIRO=/files/2/multimedias/20100614151816750544.jpg&amp;WM_WIDTH=400&amp;WM_HEIGHT=214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.jpe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hyperlink" Target="http://www.cm-agueda.pt/pagegen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reativecity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782463_28381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835696" y="4295998"/>
            <a:ext cx="7236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3200" b="1" dirty="0" smtClean="0">
                <a:solidFill>
                  <a:schemeClr val="bg1"/>
                </a:solidFill>
              </a:rPr>
              <a:t>ÁGUEDA – Cultura: </a:t>
            </a:r>
            <a:r>
              <a:rPr lang="pt-PT" sz="3200" dirty="0" smtClean="0">
                <a:solidFill>
                  <a:schemeClr val="bg1"/>
                </a:solidFill>
              </a:rPr>
              <a:t>diferentes públicos, diferentes palcos, uma oferta integrada</a:t>
            </a:r>
          </a:p>
        </p:txBody>
      </p:sp>
      <p:pic>
        <p:nvPicPr>
          <p:cNvPr id="14" name="Picture 11" descr="Município de Águe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 l="14970" r="17664"/>
          <a:stretch>
            <a:fillRect/>
          </a:stretch>
        </p:blipFill>
        <p:spPr bwMode="auto">
          <a:xfrm>
            <a:off x="144016" y="6107807"/>
            <a:ext cx="666869" cy="534169"/>
          </a:xfrm>
          <a:prstGeom prst="rect">
            <a:avLst/>
          </a:prstGeom>
          <a:noFill/>
        </p:spPr>
      </p:pic>
      <p:grpSp>
        <p:nvGrpSpPr>
          <p:cNvPr id="16" name="Grupo 15"/>
          <p:cNvGrpSpPr/>
          <p:nvPr/>
        </p:nvGrpSpPr>
        <p:grpSpPr>
          <a:xfrm>
            <a:off x="899592" y="6093296"/>
            <a:ext cx="3653892" cy="595660"/>
            <a:chOff x="179388" y="4831358"/>
            <a:chExt cx="4716000" cy="7579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9388" y="4869192"/>
              <a:ext cx="1440000" cy="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19388" y="4831358"/>
              <a:ext cx="1440000" cy="75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059388" y="4929246"/>
              <a:ext cx="1836000" cy="57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Imagem 23" descr="P:\Suportes de Marketing\logos_SPI_all_formats\logotipos_SPI\logo_big.gif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76456" y="6552728"/>
            <a:ext cx="395536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 descr="Agueda_Logo_P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A0A0C"/>
              </a:clrFrom>
              <a:clrTo>
                <a:srgbClr val="0A0A0C">
                  <a:alpha val="0"/>
                </a:srgbClr>
              </a:clrTo>
            </a:clrChange>
          </a:blip>
          <a:srcRect l="9470" t="5882" r="14667" b="12988"/>
          <a:stretch>
            <a:fillRect/>
          </a:stretch>
        </p:blipFill>
        <p:spPr>
          <a:xfrm>
            <a:off x="0" y="0"/>
            <a:ext cx="3168352" cy="3356992"/>
          </a:xfrm>
          <a:prstGeom prst="rect">
            <a:avLst/>
          </a:prstGeom>
          <a:ln>
            <a:noFill/>
          </a:ln>
        </p:spPr>
      </p:pic>
      <p:sp>
        <p:nvSpPr>
          <p:cNvPr id="26" name="CaixaDeTexto 25"/>
          <p:cNvSpPr txBox="1"/>
          <p:nvPr/>
        </p:nvSpPr>
        <p:spPr>
          <a:xfrm>
            <a:off x="2555776" y="332656"/>
            <a:ext cx="6588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3600" b="1" dirty="0" smtClean="0">
                <a:solidFill>
                  <a:schemeClr val="tx2"/>
                </a:solidFill>
              </a:rPr>
              <a:t>IV Seminário para o Associativismo</a:t>
            </a:r>
          </a:p>
          <a:p>
            <a:pPr algn="r"/>
            <a:endParaRPr lang="pt-PT" sz="3600" dirty="0" smtClean="0">
              <a:solidFill>
                <a:schemeClr val="tx2"/>
              </a:solidFill>
            </a:endParaRPr>
          </a:p>
          <a:p>
            <a:pPr algn="r"/>
            <a:r>
              <a:rPr lang="pt-PT" sz="3600" dirty="0" smtClean="0">
                <a:solidFill>
                  <a:schemeClr val="tx2"/>
                </a:solidFill>
              </a:rPr>
              <a:t>Às sextas na Cidade</a:t>
            </a:r>
            <a:endParaRPr lang="pt-PT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Em termos de desenvolvimento social, a Câmara Municipal de Águeda, promotora da Rede Social de Águeda, tem procurado combater, através da congregação de sinergias, os fenómenos de pobreza e exclusão social. 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Cidade de Águeda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DINÂMICA CULTURAL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51"/>
          <p:cNvSpPr/>
          <p:nvPr/>
        </p:nvSpPr>
        <p:spPr bwMode="auto">
          <a:xfrm>
            <a:off x="0" y="1579834"/>
            <a:ext cx="9144000" cy="292928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spcBef>
                <a:spcPct val="40000"/>
              </a:spcBef>
              <a:buFontTx/>
              <a:buChar char="•"/>
              <a:defRPr/>
            </a:pPr>
            <a:endParaRPr lang="pt-PT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3" name="il_fi" descr="http://3.bp.blogspot.com/_UZNS-DQXE08/RqGLC-sEj8I/AAAAAAAAAO4/D74FcPGGE98/s320/RioPovo_fotoCM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67071"/>
            <a:ext cx="3630903" cy="259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39552" y="1762363"/>
            <a:ext cx="56721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PT" sz="2000" b="1" dirty="0">
                <a:solidFill>
                  <a:schemeClr val="tx1"/>
                </a:solidFill>
                <a:cs typeface="Cordia New" pitchFamily="34" charset="-34"/>
              </a:rPr>
              <a:t>A dinâmica cultural do concelho de Águeda é marcada pela </a:t>
            </a:r>
            <a:r>
              <a:rPr lang="pt-PT" sz="2000" b="1" u="sng" dirty="0">
                <a:solidFill>
                  <a:schemeClr val="tx1"/>
                </a:solidFill>
                <a:cs typeface="Cordia New" pitchFamily="34" charset="-34"/>
              </a:rPr>
              <a:t>diversidade de associações e eventos culturais</a:t>
            </a:r>
            <a:r>
              <a:rPr lang="pt-PT" sz="2000" b="1" dirty="0">
                <a:solidFill>
                  <a:schemeClr val="tx1"/>
                </a:solidFill>
                <a:cs typeface="Cordia New" pitchFamily="34" charset="-34"/>
              </a:rPr>
              <a:t>, o que se tem </a:t>
            </a:r>
            <a:r>
              <a:rPr lang="pt-PT" sz="2000" b="1" dirty="0" smtClean="0">
                <a:solidFill>
                  <a:schemeClr val="tx1"/>
                </a:solidFill>
                <a:cs typeface="Cordia New" pitchFamily="34" charset="-34"/>
              </a:rPr>
              <a:t>refletido </a:t>
            </a:r>
            <a:r>
              <a:rPr lang="pt-PT" sz="2000" b="1" dirty="0">
                <a:solidFill>
                  <a:schemeClr val="tx1"/>
                </a:solidFill>
                <a:cs typeface="Cordia New" pitchFamily="34" charset="-34"/>
              </a:rPr>
              <a:t>num acréscimo de valor em termos económicos, sociais, culturais e desportivos. </a:t>
            </a:r>
            <a:endParaRPr lang="pt-PT" sz="2000" b="1" dirty="0" smtClean="0">
              <a:solidFill>
                <a:schemeClr val="tx1"/>
              </a:solidFill>
              <a:cs typeface="Cordia New" pitchFamily="34" charset="-34"/>
            </a:endParaRPr>
          </a:p>
          <a:p>
            <a:pPr algn="just"/>
            <a:endParaRPr lang="pt-PT" sz="2000" b="1" dirty="0" smtClean="0">
              <a:cs typeface="Cordia New" pitchFamily="34" charset="-34"/>
            </a:endParaRPr>
          </a:p>
          <a:p>
            <a:pPr algn="just"/>
            <a:r>
              <a:rPr lang="pt-PT" sz="2000" b="1" dirty="0" smtClean="0">
                <a:solidFill>
                  <a:schemeClr val="tx1"/>
                </a:solidFill>
                <a:cs typeface="Cordia New" pitchFamily="34" charset="-34"/>
              </a:rPr>
              <a:t>Águeda </a:t>
            </a:r>
            <a:r>
              <a:rPr lang="pt-PT" sz="2000" b="1" dirty="0">
                <a:solidFill>
                  <a:schemeClr val="tx1"/>
                </a:solidFill>
                <a:cs typeface="Cordia New" pitchFamily="34" charset="-34"/>
              </a:rPr>
              <a:t>tem progressivamente vindo a afirmar-se no mapa da </a:t>
            </a:r>
            <a:r>
              <a:rPr lang="pt-PT" sz="2000" b="1" dirty="0" smtClean="0">
                <a:solidFill>
                  <a:schemeClr val="tx1"/>
                </a:solidFill>
                <a:cs typeface="Cordia New" pitchFamily="34" charset="-34"/>
              </a:rPr>
              <a:t>atividade cultural.</a:t>
            </a:r>
            <a:endParaRPr lang="pt-PT" sz="2000" b="1" dirty="0">
              <a:solidFill>
                <a:schemeClr val="tx1"/>
              </a:solidFill>
              <a:cs typeface="Cordia New" pitchFamily="34" charset="-34"/>
            </a:endParaRPr>
          </a:p>
        </p:txBody>
      </p:sp>
      <p:sp>
        <p:nvSpPr>
          <p:cNvPr id="23" name="Rectângulo 22"/>
          <p:cNvSpPr/>
          <p:nvPr/>
        </p:nvSpPr>
        <p:spPr>
          <a:xfrm rot="16200000">
            <a:off x="-970261" y="4702016"/>
            <a:ext cx="2144498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Atividades culturais em Águeda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Em termos de desenvolvimento social, a Câmara Municipal de Águeda, promotora da Rede Social de Águeda, tem procurado combater, através da congregação de sinergias, os fenómenos de pobreza e exclusão social. 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Cidade de Águeda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DINÂMICA CULTURAL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5" name="Imagem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40768"/>
            <a:ext cx="1763688" cy="249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1588111" cy="12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1512168" cy="21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84784"/>
            <a:ext cx="1656184" cy="23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m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18854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http://www.cm-agueda.pt/Thumbnail.axd?WM_FICHEIRO=/files/2/multimedias/20110207104018500937.jpg&amp;WM_WIDTH=180&amp;WM_HEIGHT=2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484784"/>
            <a:ext cx="1800200" cy="2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 descr="Danças do Mundo 2010">
            <a:hlinkClick r:id="rId8" tooltip="Danças do Mundo 2010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157192"/>
            <a:ext cx="21550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0" cstate="print"/>
          <a:srcRect l="22539" t="14516" r="56789" b="62088"/>
          <a:stretch>
            <a:fillRect/>
          </a:stretch>
        </p:blipFill>
        <p:spPr bwMode="auto">
          <a:xfrm>
            <a:off x="1979712" y="1412776"/>
            <a:ext cx="22392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 descr="AparqA!"/>
          <p:cNvPicPr>
            <a:picLocks noChangeAspect="1" noChangeArrowheads="1"/>
          </p:cNvPicPr>
          <p:nvPr/>
        </p:nvPicPr>
        <p:blipFill>
          <a:blip r:embed="rId11" cstate="print"/>
          <a:srcRect l="78214"/>
          <a:stretch>
            <a:fillRect/>
          </a:stretch>
        </p:blipFill>
        <p:spPr bwMode="auto">
          <a:xfrm>
            <a:off x="7020272" y="5678151"/>
            <a:ext cx="2123728" cy="11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 descr="http://www.litoralcentro.pt/noticias/22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328498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http://www.cm-agueda.pt/Thumbnail.axd?WM_FICHEIRO=/files/2/multimedias/20080929143700921879.PNG&amp;WM_WIDTH=250&amp;WM_HEIGHT=25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1125" y="3717032"/>
            <a:ext cx="14128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ângulo 22"/>
          <p:cNvSpPr/>
          <p:nvPr/>
        </p:nvSpPr>
        <p:spPr>
          <a:xfrm rot="16200000">
            <a:off x="-970261" y="4702016"/>
            <a:ext cx="2144498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Atividades culturais em Águeda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Cidade de Águeda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DINÂMICA CULTURAL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95536" y="1784424"/>
            <a:ext cx="48245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Na freguesia de Águeda estão sedeadas, entre outras, 14 associações sociais, 9 culturais e 4 desportivas;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Algumas das associações de Águeda têm um espetro de atuação e projeção supra concelhia.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  <a:p>
            <a:pPr marL="177800" indent="-177800" algn="just">
              <a:buFont typeface="Wingdings" pitchFamily="2" charset="2"/>
              <a:buChar char="§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Os eventos culturais da cidade têm cada vez mais projeção e conseguem captar mais público, especialmente na época de verão (ex. </a:t>
            </a:r>
            <a:r>
              <a:rPr lang="pt-PT" sz="2000" dirty="0" err="1" smtClean="0">
                <a:latin typeface="Calibri" pitchFamily="34" charset="0"/>
                <a:cs typeface="Cordia New" pitchFamily="34" charset="-34"/>
              </a:rPr>
              <a:t>Agitágueda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).</a:t>
            </a:r>
          </a:p>
          <a:p>
            <a:pPr marL="177800" indent="-177800" algn="just">
              <a:buFont typeface="Wingdings" pitchFamily="2" charset="2"/>
              <a:buChar char="§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8" t="1280" r="4463" b="2878"/>
          <a:stretch>
            <a:fillRect/>
          </a:stretch>
        </p:blipFill>
        <p:spPr bwMode="auto">
          <a:xfrm>
            <a:off x="5145379" y="3356992"/>
            <a:ext cx="3998621" cy="29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kumimoji="0" lang="pt-PT" altLang="zh-CN" sz="800" b="1" i="0" u="none" strike="noStrike" cap="none" normalizeH="0" baseline="0" smtClean="0" bmk="_Toc211766857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12. Distribuição geográfica das associações a nível concelhio.</a:t>
            </a:r>
            <a:endParaRPr kumimoji="0" lang="pt-PT" altLang="zh-CN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kumimoji="0" lang="pt-PT" altLang="zh-CN" sz="800" b="1" i="0" u="none" strike="noStrike" cap="none" normalizeH="0" baseline="0" smtClean="0" bmk="_Toc211766857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12. Distribuição geográfica das associações a nível concelhio.</a:t>
            </a:r>
            <a:endParaRPr kumimoji="0" lang="pt-PT" altLang="zh-CN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970768" y="6381328"/>
            <a:ext cx="39469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11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1100" b="1" i="0" u="none" strike="noStrike" cap="none" normalizeH="0" baseline="0" dirty="0" smtClean="0" bmk="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igura.</a:t>
            </a:r>
            <a:r>
              <a:rPr kumimoji="0" lang="pt-PT" altLang="zh-CN" sz="1100" b="1" i="0" u="none" strike="noStrike" cap="none" normalizeH="0" baseline="0" dirty="0" smtClean="0" bmk="_Toc211766857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Distribuição geográfica das associações a nível concelhio.</a:t>
            </a:r>
            <a:endParaRPr kumimoji="0" lang="pt-PT" altLang="zh-CN" sz="1100" b="1" i="0" u="none" strike="noStrike" cap="none" normalizeH="0" baseline="0" dirty="0" smtClean="0">
              <a:ln>
                <a:noFill/>
              </a:ln>
              <a:effectLst/>
              <a:latin typeface="+mj-lt"/>
              <a:ea typeface="SimSun" pitchFamily="2" charset="-122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11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11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11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4" name="Rectângulo 13"/>
          <p:cNvSpPr/>
          <p:nvPr/>
        </p:nvSpPr>
        <p:spPr>
          <a:xfrm rot="16200000">
            <a:off x="-630873" y="4702016"/>
            <a:ext cx="146572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Alguns dados a reter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Vozes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DINÂMICA CULTURAL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kumimoji="0" lang="pt-PT" altLang="zh-CN" sz="800" b="1" i="0" u="none" strike="noStrike" cap="none" normalizeH="0" baseline="0" smtClean="0" bmk="_Toc211766857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12. Distribuição geográfica das associações a nível concelhio.</a:t>
            </a:r>
            <a:endParaRPr kumimoji="0" lang="pt-PT" altLang="zh-CN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kumimoji="0" lang="pt-PT" altLang="zh-CN" sz="800" b="1" i="0" u="none" strike="noStrike" cap="none" normalizeH="0" baseline="0" smtClean="0" bmk="_Toc211766857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12. Distribuição geográfica das associações a nível concelhio.</a:t>
            </a:r>
            <a:endParaRPr kumimoji="0" lang="pt-PT" altLang="zh-CN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268760"/>
            <a:ext cx="864096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A cidade precisa que os agentes culturais a animem, que tragam pessoas, atividades,  que a tomem como o seu palco.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Projetar não só para os de Águeda, mas para os de fora. Transformar Águeda num destino reconhecido pelos seus eventos e dinâmica.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Há uma grande concentração de atividades em determinadas épocas, não seria possível alargar a mais épocas do ano?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Os eventos que existem não são apelativos para todos os públicos. Não há eventos, atividades e espaços para os jovens!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Ao fim de semana não há ninguém em Águeda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rgbClr val="3F6EA7"/>
              </a:buClr>
              <a:buFont typeface="+mj-lt"/>
              <a:buAutoNum type="arabicPeriod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  <a:p>
            <a:pPr marL="355600" indent="-3556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2" name="Imagem 11" descr="musica_arv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102688"/>
            <a:ext cx="3347864" cy="175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Desafios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DINÂMICA CULTURAL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kumimoji="0" lang="pt-PT" altLang="zh-CN" sz="800" b="1" i="0" u="none" strike="noStrike" cap="none" normalizeH="0" baseline="0" smtClean="0" bmk="_Toc211766857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12. Distribuição geográfica das associações a nível concelhio.</a:t>
            </a:r>
            <a:endParaRPr kumimoji="0" lang="pt-PT" altLang="zh-CN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PT" altLang="zh-CN" sz="8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kumimoji="0" lang="pt-PT" altLang="zh-CN" sz="800" b="1" i="0" u="none" strike="noStrike" cap="none" normalizeH="0" baseline="0" smtClean="0" bmk="_Toc211766857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12. Distribuição geográfica das associações a nível concelhio.</a:t>
            </a:r>
            <a:endParaRPr kumimoji="0" lang="pt-PT" altLang="zh-CN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kumimoji="0" lang="pt-PT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SimSun" pitchFamily="2" charset="-122"/>
                <a:cs typeface="Times New Roman" pitchFamily="18" charset="0"/>
              </a:rPr>
              <a:t>: PDM de Águeda – Revisão, 2007.</a:t>
            </a:r>
            <a:r>
              <a:rPr kumimoji="0" lang="pt-PT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1453708"/>
            <a:ext cx="83529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3F6EA7"/>
              </a:buClr>
              <a:buFont typeface="+mj-lt"/>
              <a:buAutoNum type="arabicPeriod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Estimular a cidadania 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(“</a:t>
            </a:r>
            <a:r>
              <a:rPr lang="pt-PT" sz="2000" dirty="0" err="1" smtClean="0">
                <a:latin typeface="Calibri" pitchFamily="34" charset="0"/>
                <a:cs typeface="Cordia New" pitchFamily="34" charset="-34"/>
              </a:rPr>
              <a:t>the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 </a:t>
            </a:r>
            <a:r>
              <a:rPr lang="pt-PT" sz="2000" dirty="0" err="1" smtClean="0">
                <a:latin typeface="Calibri" pitchFamily="34" charset="0"/>
                <a:cs typeface="Cordia New" pitchFamily="34" charset="-34"/>
              </a:rPr>
              <a:t>sense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 </a:t>
            </a:r>
            <a:r>
              <a:rPr lang="pt-PT" sz="2000" dirty="0" err="1" smtClean="0">
                <a:latin typeface="Calibri" pitchFamily="34" charset="0"/>
                <a:cs typeface="Cordia New" pitchFamily="34" charset="-34"/>
              </a:rPr>
              <a:t>of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 </a:t>
            </a:r>
            <a:r>
              <a:rPr lang="pt-PT" sz="2000" dirty="0" err="1" smtClean="0">
                <a:latin typeface="Calibri" pitchFamily="34" charset="0"/>
                <a:cs typeface="Cordia New" pitchFamily="34" charset="-34"/>
              </a:rPr>
              <a:t>belonging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”) na Cidade e no Concelho de Águeda – alinhar oferta e procura e assim captar públicos – cocriar.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3F6EA7"/>
              </a:buClr>
              <a:buFont typeface="+mj-lt"/>
              <a:buAutoNum type="arabicPeriod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Apostar na troca de experiências 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e na divulgação das mais diversas formas de arte em Águeda – apoiar, captar, desenvolver ideias.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3F6EA7"/>
              </a:buClr>
              <a:buFont typeface="+mj-lt"/>
              <a:buAutoNum type="arabicPeriod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Dar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 </a:t>
            </a: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projeção à corrente cultural aguedense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, tornando-a mais rica com as experiências de outros países ou regiões, criando um espaço cultural de projeção nacional e internacional com uma programação arrojada que insira Águeda na rede cultural europeia;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3F6EA7"/>
              </a:buClr>
              <a:buFont typeface="+mj-lt"/>
              <a:buAutoNum type="arabicPeriod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Definir um calendário de eventos anual, 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coordenado e adaptado às exigências da população  e de diferentes públicos – Todo o ano, por público, animação, divulgação;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Clr>
                <a:srgbClr val="3F6EA7"/>
              </a:buClr>
              <a:buFont typeface="+mj-lt"/>
              <a:buAutoNum type="arabicPeriod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Identificar as diversas formas de comunicação existentes 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e aplicá-las de modo eficiente, captando mais públicos e promovendo a sustentabilidade do setor.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PT" sz="2000" dirty="0" smtClean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1348800"/>
            <a:ext cx="684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ENQUADRAMENTO</a:t>
            </a: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DINÂMICA</a:t>
            </a:r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CULTURAL</a:t>
            </a: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DEBATE E REFLEXÃO | Tribuna Livre</a:t>
            </a:r>
          </a:p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Triângulo rectângulo 16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Índice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9" name="Fluxograma: introdução manual 28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30"/>
          <p:cNvCxnSpPr/>
          <p:nvPr/>
        </p:nvCxnSpPr>
        <p:spPr>
          <a:xfrm rot="5400000">
            <a:off x="-1332655" y="3725064"/>
            <a:ext cx="475252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rot="10800000">
            <a:off x="1043608" y="163683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44"/>
          <p:cNvCxnSpPr/>
          <p:nvPr/>
        </p:nvCxnSpPr>
        <p:spPr>
          <a:xfrm rot="10800000">
            <a:off x="755577" y="3581047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rot="10800000">
            <a:off x="1043608" y="559727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pic>
        <p:nvPicPr>
          <p:cNvPr id="16" name="Imagem 15" descr="clav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726" y="2708920"/>
            <a:ext cx="3881274" cy="298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907704" y="5589240"/>
            <a:ext cx="33123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ângulo 25"/>
          <p:cNvSpPr/>
          <p:nvPr/>
        </p:nvSpPr>
        <p:spPr>
          <a:xfrm>
            <a:off x="1979712" y="2708920"/>
            <a:ext cx="2808312" cy="9361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ângulo 26"/>
          <p:cNvSpPr/>
          <p:nvPr/>
        </p:nvSpPr>
        <p:spPr>
          <a:xfrm>
            <a:off x="1948208" y="4221088"/>
            <a:ext cx="3127848" cy="93610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24"/>
          <p:cNvSpPr/>
          <p:nvPr/>
        </p:nvSpPr>
        <p:spPr>
          <a:xfrm>
            <a:off x="1475656" y="1268760"/>
            <a:ext cx="2880320" cy="9361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luxograma: introdução manual 9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1" name="Rectângulo 10"/>
          <p:cNvSpPr/>
          <p:nvPr/>
        </p:nvSpPr>
        <p:spPr>
          <a:xfrm>
            <a:off x="251520" y="1334373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dirty="0" smtClean="0"/>
              <a:t>Que PÚBLICOS?</a:t>
            </a:r>
          </a:p>
          <a:p>
            <a:endParaRPr lang="pt-PT" sz="4800" dirty="0" smtClean="0"/>
          </a:p>
          <a:p>
            <a:r>
              <a:rPr lang="pt-PT" sz="4800" dirty="0" smtClean="0"/>
              <a:t>Novos EVENTOS?</a:t>
            </a:r>
          </a:p>
          <a:p>
            <a:endParaRPr lang="pt-PT" sz="4800" dirty="0" smtClean="0"/>
          </a:p>
          <a:p>
            <a:r>
              <a:rPr lang="pt-PT" sz="4800" dirty="0" smtClean="0"/>
              <a:t>Novas PARCERIAS?</a:t>
            </a:r>
          </a:p>
          <a:p>
            <a:endParaRPr lang="pt-PT" sz="4800" dirty="0" smtClean="0"/>
          </a:p>
          <a:p>
            <a:r>
              <a:rPr lang="pt-PT" sz="4800" dirty="0" smtClean="0"/>
              <a:t>Como COORDENAR agendas?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DEBATE E REFLEXÃO</a:t>
            </a:r>
          </a:p>
        </p:txBody>
      </p:sp>
      <p:pic>
        <p:nvPicPr>
          <p:cNvPr id="5122" name="Picture 2" descr="puzzle tim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060848"/>
            <a:ext cx="2743200" cy="2857500"/>
          </a:xfrm>
          <a:prstGeom prst="rect">
            <a:avLst/>
          </a:prstGeom>
          <a:noFill/>
        </p:spPr>
      </p:pic>
      <p:pic>
        <p:nvPicPr>
          <p:cNvPr id="5124" name="Picture 4" descr="puzzle tim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28575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20" name="Triângulo rectângulo 19"/>
          <p:cNvSpPr/>
          <p:nvPr/>
        </p:nvSpPr>
        <p:spPr>
          <a:xfrm>
            <a:off x="0" y="5445224"/>
            <a:ext cx="9324528" cy="216024"/>
          </a:xfrm>
          <a:prstGeom prst="rtTriangle">
            <a:avLst/>
          </a:prstGeom>
          <a:solidFill>
            <a:srgbClr val="3F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1" descr="Município de Águe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 l="14970" r="17664"/>
          <a:stretch>
            <a:fillRect/>
          </a:stretch>
        </p:blipFill>
        <p:spPr bwMode="auto">
          <a:xfrm>
            <a:off x="144016" y="6107807"/>
            <a:ext cx="666869" cy="534169"/>
          </a:xfrm>
          <a:prstGeom prst="rect">
            <a:avLst/>
          </a:prstGeom>
          <a:noFill/>
        </p:spPr>
      </p:pic>
      <p:grpSp>
        <p:nvGrpSpPr>
          <p:cNvPr id="2" name="Grupo 15"/>
          <p:cNvGrpSpPr/>
          <p:nvPr/>
        </p:nvGrpSpPr>
        <p:grpSpPr>
          <a:xfrm>
            <a:off x="899592" y="6093296"/>
            <a:ext cx="3653892" cy="595660"/>
            <a:chOff x="179388" y="4831358"/>
            <a:chExt cx="4716000" cy="7579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9388" y="4869192"/>
              <a:ext cx="1440000" cy="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19388" y="4831358"/>
              <a:ext cx="1440000" cy="75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59388" y="4929246"/>
              <a:ext cx="1836000" cy="57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Imagem 23" descr="P:\Suportes de Marketing\logos_SPI_all_formats\logotipos_SPI\logo_big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76456" y="6552728"/>
            <a:ext cx="395536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 descr="Agueda_Logo_P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A0A0C"/>
              </a:clrFrom>
              <a:clrTo>
                <a:srgbClr val="0A0A0C">
                  <a:alpha val="0"/>
                </a:srgbClr>
              </a:clrTo>
            </a:clrChange>
          </a:blip>
          <a:srcRect l="9470" t="5882" r="14667" b="12988"/>
          <a:stretch>
            <a:fillRect/>
          </a:stretch>
        </p:blipFill>
        <p:spPr>
          <a:xfrm>
            <a:off x="0" y="0"/>
            <a:ext cx="3168352" cy="33569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riângulo rectângulo 16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Índice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9" name="Fluxograma: introdução manual 28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323528" y="1700808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/>
              <a:t>Águeda – Cidade – Cultura: </a:t>
            </a:r>
            <a:r>
              <a:rPr lang="pt-PT" sz="3200" dirty="0" smtClean="0"/>
              <a:t>diferentes públicos, diferentes palcos, uma oferta integrada</a:t>
            </a:r>
            <a:r>
              <a:rPr lang="pt-PT" sz="3200" b="1" dirty="0" smtClean="0"/>
              <a:t/>
            </a:r>
            <a:br>
              <a:rPr lang="pt-PT" sz="3200" b="1" dirty="0" smtClean="0"/>
            </a:br>
            <a:endParaRPr lang="pt-PT" sz="3200" b="1" dirty="0" smtClean="0"/>
          </a:p>
          <a:p>
            <a:endParaRPr lang="pt-PT" sz="3200" dirty="0" smtClean="0"/>
          </a:p>
          <a:p>
            <a:endParaRPr lang="pt-PT" sz="3200" dirty="0" smtClean="0"/>
          </a:p>
          <a:p>
            <a:endParaRPr lang="pt-PT" sz="3200" dirty="0" smtClean="0"/>
          </a:p>
          <a:p>
            <a:endParaRPr lang="pt-PT" sz="3200" dirty="0" smtClean="0"/>
          </a:p>
          <a:p>
            <a:endParaRPr lang="pt-PT" sz="3200" b="1" dirty="0"/>
          </a:p>
        </p:txBody>
      </p:sp>
      <p:sp>
        <p:nvSpPr>
          <p:cNvPr id="18" name="Rectângulo 17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1" name="Rectângulo 10"/>
          <p:cNvSpPr/>
          <p:nvPr/>
        </p:nvSpPr>
        <p:spPr>
          <a:xfrm>
            <a:off x="323528" y="342493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400" i="1" dirty="0" smtClean="0"/>
          </a:p>
          <a:p>
            <a:endParaRPr lang="pt-PT" sz="2400" i="1" dirty="0" smtClean="0"/>
          </a:p>
          <a:p>
            <a:r>
              <a:rPr lang="pt-PT" sz="2400" i="1" dirty="0" smtClean="0"/>
              <a:t>Como pode o setor cultural organizar uma oferta integrada para a Cidade de Águeda?</a:t>
            </a:r>
            <a:endParaRPr lang="pt-PT" sz="2400" dirty="0" smtClean="0"/>
          </a:p>
          <a:p>
            <a:endParaRPr lang="pt-PT" sz="2400" i="1" dirty="0" smtClean="0"/>
          </a:p>
        </p:txBody>
      </p:sp>
      <p:pic>
        <p:nvPicPr>
          <p:cNvPr id="13" name="Imagem 1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916832"/>
            <a:ext cx="1172797" cy="87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Imagem 1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8344" y="1844824"/>
            <a:ext cx="86409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Imagem 1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2924944"/>
            <a:ext cx="781572" cy="118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Imagem 1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4221088"/>
            <a:ext cx="1099297" cy="134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Imagem 2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3212976"/>
            <a:ext cx="1162607" cy="1542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Imagem 21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5661248"/>
            <a:ext cx="1022350" cy="61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m 22"/>
          <p:cNvPicPr/>
          <p:nvPr/>
        </p:nvPicPr>
        <p:blipFill>
          <a:blip r:embed="rId8" cstate="print"/>
          <a:srcRect l="39147" t="46100" r="41226" b="12725"/>
          <a:stretch>
            <a:fillRect/>
          </a:stretch>
        </p:blipFill>
        <p:spPr bwMode="auto">
          <a:xfrm>
            <a:off x="7236296" y="4941168"/>
            <a:ext cx="792088" cy="131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1348800"/>
            <a:ext cx="684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ENQUADRAMENTO</a:t>
            </a: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DINÂMICA CULTURAL</a:t>
            </a: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DEBATE E REFLEXÃO | </a:t>
            </a:r>
            <a:r>
              <a:rPr lang="pt-PT" sz="3200" dirty="0" smtClean="0">
                <a:solidFill>
                  <a:schemeClr val="tx2">
                    <a:lumMod val="75000"/>
                  </a:schemeClr>
                </a:solidFill>
              </a:rPr>
              <a:t>Tribuna Livre</a:t>
            </a:r>
          </a:p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Triângulo rectângulo 16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Índice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9" name="Fluxograma: introdução manual 28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30"/>
          <p:cNvCxnSpPr/>
          <p:nvPr/>
        </p:nvCxnSpPr>
        <p:spPr>
          <a:xfrm rot="5400000">
            <a:off x="-1332655" y="3725064"/>
            <a:ext cx="475252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rot="10800000">
            <a:off x="1043608" y="163683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44"/>
          <p:cNvCxnSpPr/>
          <p:nvPr/>
        </p:nvCxnSpPr>
        <p:spPr>
          <a:xfrm rot="10800000">
            <a:off x="755577" y="3581047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rot="10800000">
            <a:off x="1043608" y="559727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pic>
        <p:nvPicPr>
          <p:cNvPr id="20" name="Imagem 19" descr="clav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726" y="2708920"/>
            <a:ext cx="3881274" cy="298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1348800"/>
            <a:ext cx="684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ENQUADRAMENTO</a:t>
            </a: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DINÂMICA CULTURAL</a:t>
            </a:r>
          </a:p>
          <a:p>
            <a:endParaRPr lang="pt-PT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pt-PT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pt-PT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DEBATE E REFLEXÃO | </a:t>
            </a:r>
            <a:r>
              <a:rPr lang="pt-PT" sz="3200" dirty="0" smtClean="0">
                <a:solidFill>
                  <a:schemeClr val="bg1">
                    <a:lumMod val="85000"/>
                  </a:schemeClr>
                </a:solidFill>
              </a:rPr>
              <a:t>Tribuna Livre</a:t>
            </a:r>
          </a:p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Triângulo rectângulo 16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Índice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9" name="Fluxograma: introdução manual 28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30"/>
          <p:cNvCxnSpPr/>
          <p:nvPr/>
        </p:nvCxnSpPr>
        <p:spPr>
          <a:xfrm rot="5400000">
            <a:off x="-1332655" y="3725064"/>
            <a:ext cx="475252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rot="10800000">
            <a:off x="1043608" y="163683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44"/>
          <p:cNvCxnSpPr/>
          <p:nvPr/>
        </p:nvCxnSpPr>
        <p:spPr>
          <a:xfrm rot="10800000">
            <a:off x="755577" y="3581047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rot="10800000">
            <a:off x="1043608" y="559727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pic>
        <p:nvPicPr>
          <p:cNvPr id="16" name="Imagem 15" descr="clav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726" y="2708920"/>
            <a:ext cx="3881274" cy="298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PT" altLang="zh-CN" sz="2400" b="1" i="1" dirty="0" smtClean="0">
                <a:solidFill>
                  <a:srgbClr val="FFC000"/>
                </a:solidFill>
              </a:rPr>
              <a:t>Programa integrado de regeneração da cidade de Águeda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ENQUADRAMENTO</a:t>
            </a:r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1635405"/>
            <a:ext cx="666916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lvl="0" indent="-35560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539750" algn="l"/>
              </a:tabLst>
            </a:pPr>
            <a:r>
              <a:rPr lang="pt-PT" altLang="zh-CN" sz="2000" b="1" dirty="0" smtClean="0">
                <a:latin typeface="Calibri" pitchFamily="34" charset="0"/>
                <a:ea typeface="SimSun" pitchFamily="2" charset="-122"/>
                <a:cs typeface="Cordia New" pitchFamily="34" charset="-34"/>
              </a:rPr>
              <a:t>Objetivo Estratégico 1 – Competitividade económica</a:t>
            </a:r>
            <a:r>
              <a:rPr lang="pt-PT" altLang="zh-CN" sz="2000" dirty="0" smtClean="0">
                <a:latin typeface="Calibri" pitchFamily="34" charset="0"/>
                <a:ea typeface="SimSun" pitchFamily="2" charset="-122"/>
                <a:cs typeface="Cordia New" pitchFamily="34" charset="-34"/>
              </a:rPr>
              <a:t>. Fortalecimento do tecido empresarial garantindo um ambiente propício à inovação e o aumento do emprego;</a:t>
            </a:r>
            <a:endParaRPr lang="pt-PT" altLang="zh-CN" sz="2000" dirty="0" smtClean="0">
              <a:latin typeface="Calibri" pitchFamily="34" charset="0"/>
              <a:cs typeface="Cordia New" pitchFamily="34" charset="-34"/>
            </a:endParaRPr>
          </a:p>
          <a:p>
            <a:pPr marL="355600" lvl="0" indent="-35560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539750" algn="l"/>
              </a:tabLst>
            </a:pPr>
            <a:r>
              <a:rPr lang="pt-PT" altLang="zh-CN" sz="2000" b="1" dirty="0" smtClean="0">
                <a:latin typeface="Calibri" pitchFamily="34" charset="0"/>
                <a:ea typeface="SimSun" pitchFamily="2" charset="-122"/>
                <a:cs typeface="Cordia New" pitchFamily="34" charset="-34"/>
              </a:rPr>
              <a:t>Objetivo Estratégico 2 – Valorização dos espaços urbanos</a:t>
            </a:r>
            <a:r>
              <a:rPr lang="pt-PT" altLang="zh-CN" sz="2000" dirty="0" smtClean="0">
                <a:latin typeface="Calibri" pitchFamily="34" charset="0"/>
                <a:ea typeface="SimSun" pitchFamily="2" charset="-122"/>
                <a:cs typeface="Cordia New" pitchFamily="34" charset="-34"/>
              </a:rPr>
              <a:t>. Criação de espaços públicos para todos, dotação de serviços que garantam o apoio à população ativa e parcerias para intervenções inovadoras no tecido e malha urbana aplicando o capital de inovação do tecido empresarial;</a:t>
            </a:r>
            <a:endParaRPr lang="pt-PT" altLang="zh-CN" sz="2000" dirty="0" smtClean="0">
              <a:latin typeface="Calibri" pitchFamily="34" charset="0"/>
              <a:cs typeface="Cordia New" pitchFamily="34" charset="-34"/>
            </a:endParaRPr>
          </a:p>
          <a:p>
            <a:pPr marL="355600" lvl="0" indent="-35560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539750" algn="l"/>
              </a:tabLst>
            </a:pPr>
            <a:r>
              <a:rPr lang="pt-PT" altLang="zh-CN" sz="2000" b="1" dirty="0" smtClean="0">
                <a:latin typeface="Calibri" pitchFamily="34" charset="0"/>
                <a:ea typeface="SimSun" pitchFamily="2" charset="-122"/>
                <a:cs typeface="Cordia New" pitchFamily="34" charset="-34"/>
              </a:rPr>
              <a:t>Objetivo Estratégico 3 – Melhoria da qualidade de vida.</a:t>
            </a:r>
            <a:r>
              <a:rPr lang="pt-PT" altLang="zh-CN" sz="2000" dirty="0" smtClean="0">
                <a:latin typeface="Calibri" pitchFamily="34" charset="0"/>
                <a:ea typeface="SimSun" pitchFamily="2" charset="-122"/>
                <a:cs typeface="Cordia New" pitchFamily="34" charset="-34"/>
              </a:rPr>
              <a:t> Estímulo à prática desportiva e à utilização dos espaços públicos para o aumento do bem-estar da população, intervenções nos espaços adequando-os às necessidades dos grupos etários beneficiários. </a:t>
            </a:r>
            <a:endParaRPr lang="pt-PT" altLang="zh-CN" sz="2000" dirty="0" smtClean="0">
              <a:latin typeface="Calibri" pitchFamily="34" charset="0"/>
              <a:cs typeface="Cordia New" pitchFamily="34" charset="-34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pt-PT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" name="Imagem 10" descr="Agueda_Logo_cor.jpg"/>
          <p:cNvPicPr>
            <a:picLocks noChangeAspect="1"/>
          </p:cNvPicPr>
          <p:nvPr/>
        </p:nvPicPr>
        <p:blipFill>
          <a:blip r:embed="rId2" cstate="print"/>
          <a:srcRect l="16495" t="10256" r="12374" b="10256"/>
          <a:stretch>
            <a:fillRect/>
          </a:stretch>
        </p:blipFill>
        <p:spPr>
          <a:xfrm>
            <a:off x="0" y="1196752"/>
            <a:ext cx="2016224" cy="2232248"/>
          </a:xfrm>
          <a:prstGeom prst="rect">
            <a:avLst/>
          </a:prstGeom>
        </p:spPr>
      </p:pic>
      <p:sp>
        <p:nvSpPr>
          <p:cNvPr id="12" name="Rectângulo 11"/>
          <p:cNvSpPr/>
          <p:nvPr/>
        </p:nvSpPr>
        <p:spPr>
          <a:xfrm rot="16200000">
            <a:off x="-697141" y="4537161"/>
            <a:ext cx="1598258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 Objetivos estratégicos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ENQUADRAMENTO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3728" y="1816363"/>
            <a:ext cx="6669169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lvl="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Águeda, cidade de suporte à Investigação, Desenvolvimento e Inovação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 (IDI);</a:t>
            </a:r>
          </a:p>
          <a:p>
            <a:pPr marL="355600" lvl="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Águeda, cidade inclusiva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;</a:t>
            </a:r>
          </a:p>
          <a:p>
            <a:pPr marL="355600" lvl="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Águeda, cidade do bem-estar, recreio e lazer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, potenciando a utilização dos espaços da cidade de forma continuada e promovendo atividades orientadas para todos os grupos etários, nomeadamente no que se refere a </a:t>
            </a: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atividades desportivas 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e </a:t>
            </a: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promoção de hábitos mais saudáveis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;</a:t>
            </a:r>
          </a:p>
          <a:p>
            <a:pPr marL="355600" lvl="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Águeda, cidade da cultura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, estimulando </a:t>
            </a:r>
            <a:r>
              <a:rPr lang="pt-PT" sz="2000" b="1" dirty="0" smtClean="0">
                <a:latin typeface="Calibri" pitchFamily="34" charset="0"/>
                <a:cs typeface="Cordia New" pitchFamily="34" charset="-34"/>
              </a:rPr>
              <a:t>novas expressões culturais </a:t>
            </a:r>
            <a:r>
              <a:rPr lang="pt-PT" sz="2000" dirty="0" smtClean="0">
                <a:latin typeface="Calibri" pitchFamily="34" charset="0"/>
                <a:cs typeface="Cordia New" pitchFamily="34" charset="-34"/>
              </a:rPr>
              <a:t>e apoiando o elevado dinamismo cultural existente. Com base no associativismo e iniciativas existentes perpetuar Águeda como uma referência ao nível das artes. </a:t>
            </a:r>
            <a:endParaRPr lang="pt-PT" sz="2000" dirty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PT" altLang="zh-CN" sz="2400" b="1" i="1" dirty="0" smtClean="0">
                <a:solidFill>
                  <a:srgbClr val="FFC000"/>
                </a:solidFill>
              </a:rPr>
              <a:t>Programa integrado de regeneração da cidade de Águeda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2051720" y="2996952"/>
            <a:ext cx="6768752" cy="34563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 descr="Agueda_Logo_cor.jpg"/>
          <p:cNvPicPr>
            <a:picLocks noChangeAspect="1"/>
          </p:cNvPicPr>
          <p:nvPr/>
        </p:nvPicPr>
        <p:blipFill>
          <a:blip r:embed="rId2" cstate="print"/>
          <a:srcRect l="16495" t="10256" r="12374" b="10256"/>
          <a:stretch>
            <a:fillRect/>
          </a:stretch>
        </p:blipFill>
        <p:spPr>
          <a:xfrm>
            <a:off x="0" y="1196752"/>
            <a:ext cx="2016224" cy="2232248"/>
          </a:xfrm>
          <a:prstGeom prst="rect">
            <a:avLst/>
          </a:prstGeom>
        </p:spPr>
      </p:pic>
      <p:sp>
        <p:nvSpPr>
          <p:cNvPr id="14" name="Rectângulo 13"/>
          <p:cNvSpPr/>
          <p:nvPr/>
        </p:nvSpPr>
        <p:spPr>
          <a:xfrm rot="16200000">
            <a:off x="-719423" y="4702016"/>
            <a:ext cx="164282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 Objetivos operacionais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ENQUADRAMENTO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PT" altLang="zh-CN" sz="2400" b="1" i="1" dirty="0" smtClean="0">
                <a:solidFill>
                  <a:srgbClr val="FFC000"/>
                </a:solidFill>
              </a:rPr>
              <a:t>Programa integrado de regeneração da cidade de Águeda</a:t>
            </a:r>
          </a:p>
        </p:txBody>
      </p:sp>
      <p:graphicFrame>
        <p:nvGraphicFramePr>
          <p:cNvPr id="13" name="Diagrama 12"/>
          <p:cNvGraphicFramePr/>
          <p:nvPr/>
        </p:nvGraphicFramePr>
        <p:xfrm>
          <a:off x="2645352" y="2852936"/>
          <a:ext cx="5959096" cy="361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ângulo 10"/>
          <p:cNvSpPr/>
          <p:nvPr/>
        </p:nvSpPr>
        <p:spPr>
          <a:xfrm rot="16200000">
            <a:off x="-791238" y="4702016"/>
            <a:ext cx="1786451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Tipologia de intervenções</a:t>
            </a:r>
          </a:p>
        </p:txBody>
      </p:sp>
      <p:pic>
        <p:nvPicPr>
          <p:cNvPr id="12" name="Imagem 11" descr="Agueda_Logo_cor.jpg"/>
          <p:cNvPicPr>
            <a:picLocks noChangeAspect="1"/>
          </p:cNvPicPr>
          <p:nvPr/>
        </p:nvPicPr>
        <p:blipFill>
          <a:blip r:embed="rId7" cstate="print"/>
          <a:srcRect l="16495" t="10256" r="12374" b="10256"/>
          <a:stretch>
            <a:fillRect/>
          </a:stretch>
        </p:blipFill>
        <p:spPr>
          <a:xfrm>
            <a:off x="0" y="1196752"/>
            <a:ext cx="2016224" cy="2232248"/>
          </a:xfrm>
          <a:prstGeom prst="rect">
            <a:avLst/>
          </a:prstGeom>
        </p:spPr>
      </p:pic>
      <p:pic>
        <p:nvPicPr>
          <p:cNvPr id="15" name="Picture 5" descr="D:\Exposição PRU-scma\Fotografias\Gerações em Movimento\Gerações em Movimento - Ginastica 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556792"/>
            <a:ext cx="2015067" cy="20162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1556792"/>
            <a:ext cx="1890515" cy="20162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0" y="0"/>
            <a:ext cx="9324528" cy="6858000"/>
            <a:chOff x="0" y="0"/>
            <a:chExt cx="9324528" cy="6858000"/>
          </a:xfrm>
        </p:grpSpPr>
        <p:grpSp>
          <p:nvGrpSpPr>
            <p:cNvPr id="13" name="Grupo 12"/>
            <p:cNvGrpSpPr/>
            <p:nvPr/>
          </p:nvGrpSpPr>
          <p:grpSpPr>
            <a:xfrm>
              <a:off x="0" y="0"/>
              <a:ext cx="9324528" cy="6858000"/>
              <a:chOff x="0" y="0"/>
              <a:chExt cx="9324528" cy="6858000"/>
            </a:xfrm>
          </p:grpSpPr>
          <p:sp>
            <p:nvSpPr>
              <p:cNvPr id="19" name="Rectângulo 18"/>
              <p:cNvSpPr/>
              <p:nvPr/>
            </p:nvSpPr>
            <p:spPr>
              <a:xfrm>
                <a:off x="0" y="1052736"/>
                <a:ext cx="9144000" cy="5805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Rectângulo 11"/>
              <p:cNvSpPr/>
              <p:nvPr/>
            </p:nvSpPr>
            <p:spPr>
              <a:xfrm>
                <a:off x="0" y="0"/>
                <a:ext cx="9144000" cy="11967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Triângulo rectângulo 16"/>
              <p:cNvSpPr/>
              <p:nvPr/>
            </p:nvSpPr>
            <p:spPr>
              <a:xfrm>
                <a:off x="0" y="6713984"/>
                <a:ext cx="9324528" cy="14401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5" name="Rectângulo 14"/>
              <p:cNvSpPr/>
              <p:nvPr/>
            </p:nvSpPr>
            <p:spPr>
              <a:xfrm>
                <a:off x="0" y="6551766"/>
                <a:ext cx="630019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200" b="1" dirty="0" smtClean="0"/>
                  <a:t>Às sextas na cidade</a:t>
                </a:r>
                <a:endParaRPr lang="en-US" sz="1200" b="1" dirty="0"/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1331640" y="591071"/>
              <a:ext cx="7560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400" b="1" i="1" dirty="0" smtClean="0">
                  <a:solidFill>
                    <a:srgbClr val="FFC000"/>
                  </a:solidFill>
                </a:rPr>
                <a:t>Índice</a:t>
              </a:r>
              <a:endParaRPr lang="pt-PT" sz="2400" b="1" i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403648" y="1348800"/>
            <a:ext cx="684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ENQUADRAMENTO</a:t>
            </a: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DINÂMICA CULTURAL</a:t>
            </a:r>
          </a:p>
          <a:p>
            <a:endParaRPr lang="pt-PT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pt-PT" sz="3200" b="1" dirty="0" smtClean="0">
                <a:solidFill>
                  <a:schemeClr val="bg1">
                    <a:lumMod val="85000"/>
                  </a:schemeClr>
                </a:solidFill>
              </a:rPr>
              <a:t>DEBATE E REFLEXÃO | </a:t>
            </a:r>
            <a:r>
              <a:rPr lang="pt-PT" sz="3200" dirty="0" smtClean="0">
                <a:solidFill>
                  <a:schemeClr val="bg1">
                    <a:lumMod val="85000"/>
                  </a:schemeClr>
                </a:solidFill>
              </a:rPr>
              <a:t>Tribuna Livre</a:t>
            </a:r>
          </a:p>
          <a:p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Fluxograma: introdução manual 28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30"/>
          <p:cNvCxnSpPr/>
          <p:nvPr/>
        </p:nvCxnSpPr>
        <p:spPr>
          <a:xfrm rot="5400000">
            <a:off x="-1332655" y="3725064"/>
            <a:ext cx="475252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rot="10800000">
            <a:off x="1043608" y="163683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44"/>
          <p:cNvCxnSpPr/>
          <p:nvPr/>
        </p:nvCxnSpPr>
        <p:spPr>
          <a:xfrm rot="10800000">
            <a:off x="755577" y="3581047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rot="10800000">
            <a:off x="1043608" y="5597272"/>
            <a:ext cx="28803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clav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726" y="2708920"/>
            <a:ext cx="3881274" cy="298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Em termos de desenvolvimento social, a Câmara Municipal de Águeda, promotora da Rede Social de Águeda, tem procurado combater, através da congregação de sinergias, os fenómenos de pobreza e exclusão social. 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0" y="6551766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 smtClean="0"/>
              <a:t>Às sextas na cidade</a:t>
            </a:r>
            <a:endParaRPr lang="en-US" sz="1200" b="1" dirty="0"/>
          </a:p>
        </p:txBody>
      </p:sp>
      <p:sp>
        <p:nvSpPr>
          <p:cNvPr id="17" name="Rectângulo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Triângulo rectângulo 20"/>
          <p:cNvSpPr/>
          <p:nvPr/>
        </p:nvSpPr>
        <p:spPr>
          <a:xfrm>
            <a:off x="0" y="6713984"/>
            <a:ext cx="9324528" cy="14401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1331640" y="59107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FFC000"/>
                </a:solidFill>
              </a:rPr>
              <a:t>Cultura e comunidade</a:t>
            </a:r>
            <a:endParaRPr lang="pt-PT" sz="2400" b="1" i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31640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rgbClr val="3F6EA7"/>
                </a:solidFill>
              </a:rPr>
              <a:t>DINÂMICA CULTURAL</a:t>
            </a:r>
          </a:p>
          <a:p>
            <a:pPr algn="r"/>
            <a:endParaRPr lang="pt-PT" sz="2400" b="1" i="1" dirty="0">
              <a:solidFill>
                <a:srgbClr val="3F6EA7"/>
              </a:solidFill>
            </a:endParaRPr>
          </a:p>
        </p:txBody>
      </p:sp>
      <p:sp>
        <p:nvSpPr>
          <p:cNvPr id="26" name="Fluxograma: introdução manual 25"/>
          <p:cNvSpPr/>
          <p:nvPr/>
        </p:nvSpPr>
        <p:spPr>
          <a:xfrm rot="10800000">
            <a:off x="7452320" y="1196752"/>
            <a:ext cx="1691680" cy="216024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1654061"/>
            <a:ext cx="58691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20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A cultura pode ser usada para renovar ou revitalizar os municípios, regiões ou mesmo países. Pode construir uma comunidade com uma identidade forte, fortalecer ligações, melhorar a qualidade de vida em todos os níveis socioeconómicos, e cativar as crianças e os jovens para a sua educação e para o seu meio ambiente. </a:t>
            </a:r>
            <a:r>
              <a:rPr kumimoji="0" lang="pt-PT" altLang="zh-CN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A cultura pode ser o catalisador para uma mudança positiva, associando todas as idades e comunidades.</a:t>
            </a:r>
            <a:r>
              <a:rPr kumimoji="0" lang="pt-PT" altLang="zh-CN" sz="20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 </a:t>
            </a:r>
            <a:r>
              <a:rPr kumimoji="0" lang="pt-PT" altLang="zh-CN" sz="20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A diversidade pode ser abraçada pela cultura, construindo confiança e compreensão. A cultura pode agir como o motor económico que conduz os municípios ao crescimento e à prosperidade.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zh-CN" sz="200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ordia New" pitchFamily="34" charset="-3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0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Tradução</a:t>
            </a:r>
            <a:r>
              <a:rPr kumimoji="0" lang="en-GB" altLang="zh-CN" sz="20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 </a:t>
            </a:r>
            <a:r>
              <a:rPr kumimoji="0" lang="en-GB" altLang="zh-CN" sz="200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Livre</a:t>
            </a:r>
            <a:r>
              <a:rPr kumimoji="0" lang="en-GB" altLang="zh-CN" sz="20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</a:rPr>
              <a:t> de: Making the Case for Culture, </a:t>
            </a:r>
            <a:r>
              <a:rPr kumimoji="0" lang="en-GB" altLang="zh-CN" sz="20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ordia New" pitchFamily="34" charset="-34"/>
                <a:hlinkClick r:id="rId2"/>
              </a:rPr>
              <a:t>http://creativecity.ca/</a:t>
            </a:r>
            <a:r>
              <a:rPr kumimoji="0" lang="pt-PT" altLang="zh-CN" sz="20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ordia New" pitchFamily="34" charset="-34"/>
              </a:rPr>
              <a:t>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39552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dirty="0" smtClean="0">
                <a:solidFill>
                  <a:srgbClr val="C00000"/>
                </a:solidFill>
                <a:latin typeface="Baskerville Old Face" pitchFamily="18" charset="0"/>
                <a:ea typeface="SimSun" pitchFamily="2" charset="-122"/>
                <a:cs typeface="Cordia New" pitchFamily="34" charset="-34"/>
              </a:rPr>
              <a:t>cultura</a:t>
            </a:r>
            <a:endParaRPr lang="pt-PT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19672" y="37170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sz="2400" b="1" i="1" dirty="0" smtClean="0">
                <a:solidFill>
                  <a:schemeClr val="tx2"/>
                </a:solidFill>
                <a:latin typeface="Cordia New" pitchFamily="34" charset="-34"/>
                <a:ea typeface="SimSun" pitchFamily="2" charset="-122"/>
                <a:cs typeface="Cordia New" pitchFamily="34" charset="-34"/>
              </a:rPr>
              <a:t>cultura</a:t>
            </a:r>
            <a:endParaRPr lang="pt-PT" sz="2400" i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536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cultura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63688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dirty="0" smtClean="0">
                <a:solidFill>
                  <a:schemeClr val="bg2">
                    <a:lumMod val="50000"/>
                  </a:schemeClr>
                </a:solidFill>
                <a:latin typeface="Agency FB" pitchFamily="34" charset="0"/>
                <a:ea typeface="SimSun" pitchFamily="2" charset="-122"/>
                <a:cs typeface="Cordia New" pitchFamily="34" charset="-34"/>
              </a:rPr>
              <a:t>cultura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835696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dirty="0" smtClean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  <a:ea typeface="SimSun" pitchFamily="2" charset="-122"/>
                <a:cs typeface="Cordia New" pitchFamily="34" charset="-34"/>
              </a:rPr>
              <a:t>cultura</a:t>
            </a:r>
            <a:endParaRPr lang="pt-PT" dirty="0">
              <a:solidFill>
                <a:schemeClr val="accent6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27584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dirty="0" smtClean="0">
                <a:solidFill>
                  <a:srgbClr val="C00000"/>
                </a:solidFill>
                <a:latin typeface="Aharoni" pitchFamily="2" charset="-79"/>
                <a:ea typeface="SimSun" pitchFamily="2" charset="-122"/>
                <a:cs typeface="Aharoni" pitchFamily="2" charset="-79"/>
              </a:rPr>
              <a:t>cultura</a:t>
            </a:r>
            <a:endParaRPr lang="pt-PT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691680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-ExtB" pitchFamily="18" charset="-120"/>
                <a:ea typeface="MingLiU_HKSCS-ExtB" pitchFamily="18" charset="-120"/>
                <a:cs typeface="Cordia New" pitchFamily="34" charset="-34"/>
              </a:rPr>
              <a:t>cultura</a:t>
            </a:r>
            <a:endParaRPr lang="pt-PT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_HKSCS-ExtB" pitchFamily="18" charset="-120"/>
              <a:ea typeface="MingLiU_HKSCS-ExtB" pitchFamily="18" charset="-12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u="sng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SimSun" pitchFamily="2" charset="-122"/>
                <a:cs typeface="Cordia New" pitchFamily="34" charset="-34"/>
              </a:rPr>
              <a:t>cultura</a:t>
            </a:r>
            <a:endParaRPr lang="pt-PT" u="sng" dirty="0">
              <a:solidFill>
                <a:schemeClr val="accent4">
                  <a:lumMod val="75000"/>
                </a:schemeClr>
              </a:solidFill>
              <a:latin typeface="Century" pitchFamily="18" charset="0"/>
            </a:endParaRPr>
          </a:p>
        </p:txBody>
      </p:sp>
      <p:pic>
        <p:nvPicPr>
          <p:cNvPr id="28" name="Imagem 27" descr="204670_morning_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2857500" cy="2581275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187624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b="1" dirty="0" smtClean="0">
                <a:solidFill>
                  <a:srgbClr val="996633"/>
                </a:solidFill>
                <a:latin typeface="Kristen ITC" pitchFamily="66" charset="0"/>
                <a:ea typeface="SimSun" pitchFamily="2" charset="-122"/>
                <a:cs typeface="Cordia New" pitchFamily="34" charset="-34"/>
              </a:rPr>
              <a:t>cultura</a:t>
            </a:r>
            <a:endParaRPr lang="pt-PT" dirty="0">
              <a:solidFill>
                <a:srgbClr val="996633"/>
              </a:solidFill>
              <a:latin typeface="Kristen ITC" pitchFamily="66" charset="0"/>
            </a:endParaRPr>
          </a:p>
        </p:txBody>
      </p:sp>
      <p:sp>
        <p:nvSpPr>
          <p:cNvPr id="30" name="Rectângulo 29"/>
          <p:cNvSpPr/>
          <p:nvPr/>
        </p:nvSpPr>
        <p:spPr>
          <a:xfrm rot="16200000">
            <a:off x="-288536" y="4702016"/>
            <a:ext cx="781048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pt-PT" sz="12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A cultura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1205</Words>
  <Application>Microsoft Office PowerPoint</Application>
  <PresentationFormat>Apresentação no Ecrã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SPI</dc:creator>
  <cp:lastModifiedBy>Susana Loureiro</cp:lastModifiedBy>
  <cp:revision>1445</cp:revision>
  <dcterms:created xsi:type="dcterms:W3CDTF">2011-04-15T09:03:28Z</dcterms:created>
  <dcterms:modified xsi:type="dcterms:W3CDTF">2012-02-03T09:10:07Z</dcterms:modified>
</cp:coreProperties>
</file>